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1" r:id="rId4"/>
    <p:sldId id="262" r:id="rId5"/>
    <p:sldId id="266" r:id="rId6"/>
    <p:sldId id="267" r:id="rId7"/>
    <p:sldId id="270" r:id="rId8"/>
    <p:sldId id="274" r:id="rId9"/>
    <p:sldId id="275" r:id="rId10"/>
    <p:sldId id="276" r:id="rId11"/>
    <p:sldId id="277" r:id="rId12"/>
    <p:sldId id="278" r:id="rId13"/>
    <p:sldId id="281" r:id="rId14"/>
    <p:sldId id="286" r:id="rId15"/>
    <p:sldId id="289" r:id="rId16"/>
    <p:sldId id="288" r:id="rId17"/>
    <p:sldId id="283" r:id="rId18"/>
    <p:sldId id="258" r:id="rId19"/>
    <p:sldId id="302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66"/>
    <a:srgbClr val="3366CC"/>
    <a:srgbClr val="FF9900"/>
    <a:srgbClr val="422C16"/>
    <a:srgbClr val="FF99CC"/>
    <a:srgbClr val="660033"/>
    <a:srgbClr val="00FF00"/>
    <a:srgbClr val="0C788E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oli-el/view/18494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oli-el/view/18494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oli-el/view/18494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oli-el/view/18494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oli-el/view/18494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F:\Людмила\2 РИСУНКИ\ШАБЛОНЫ\шаблоны осенние\фоны осени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98"/>
            <a:ext cx="96994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204864"/>
            <a:ext cx="5205264" cy="24482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all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anose="020B0502040204020203" pitchFamily="34" charset="0"/>
              </a:rPr>
              <a:t>ПРОЕКТ </a:t>
            </a:r>
            <a:br>
              <a:rPr lang="ru-RU" b="1" cap="all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anose="020B0502040204020203" pitchFamily="34" charset="0"/>
              </a:rPr>
            </a:br>
            <a:r>
              <a:rPr lang="ru-RU" b="1" cap="all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anose="020B0502040204020203" pitchFamily="34" charset="0"/>
              </a:rPr>
              <a:t>«</a:t>
            </a:r>
            <a:r>
              <a:rPr lang="ru-RU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Condensed" panose="020B0502040204020203" pitchFamily="34" charset="0"/>
              </a:rPr>
              <a:t>ДОБРЫЕ ЛАДОШКИ»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20482" name="Picture 2" descr="F:\Людмила\2 РИСУНКИ\РАЗНОЕ\11414504_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47464"/>
            <a:ext cx="2495153" cy="336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64961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42427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00FF"/>
                </a:solidFill>
              </a:rPr>
              <a:t>Этапы проекта</a:t>
            </a:r>
          </a:p>
        </p:txBody>
      </p:sp>
      <p:pic>
        <p:nvPicPr>
          <p:cNvPr id="14340" name="Picture 12" descr="солнце-прозрачно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9888"/>
            <a:ext cx="935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1" descr="0_2d271_a4a4afcc_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8388" y="4868863"/>
            <a:ext cx="10747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2502" y="779463"/>
            <a:ext cx="3115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3.Итоги проекта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7281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95494"/>
              </p:ext>
            </p:extLst>
          </p:nvPr>
        </p:nvGraphicFramePr>
        <p:xfrm>
          <a:off x="357551" y="1957481"/>
          <a:ext cx="842461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6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17200">
                <a:tc>
                  <a:txBody>
                    <a:bodyPr/>
                    <a:lstStyle/>
                    <a:p>
                      <a:pPr lvl="0"/>
                      <a:r>
                        <a:rPr lang="ru-RU" sz="2400" b="1" u="non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-Занятие: Тема: «Кукла</a:t>
                      </a:r>
                      <a:r>
                        <a:rPr lang="ru-RU" sz="2400" b="1" u="none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-школьница</a:t>
                      </a:r>
                      <a:r>
                        <a:rPr lang="ru-RU" sz="2400" b="1" u="non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гости к нам пришла» </a:t>
                      </a:r>
                    </a:p>
                    <a:p>
                      <a:pPr lvl="0"/>
                      <a:endParaRPr lang="ru-RU" sz="2400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-Презентация проекта;</a:t>
                      </a:r>
                    </a:p>
                    <a:p>
                      <a:pPr lvl="0"/>
                      <a:endParaRPr lang="ru-RU" sz="2400" b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Фотовыставка «Наши добрые дела».</a:t>
                      </a:r>
                      <a:endParaRPr lang="ru-RU" sz="2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36978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1369" y="-13899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FF"/>
                </a:solidFill>
              </a:rPr>
              <a:t>Итоги реализации проекта.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Накоплению </a:t>
            </a:r>
            <a:r>
              <a:rPr lang="ru-RU" sz="24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опыта доброжелательных взаимоотношений со сверстниками (привлечение внимания к ребенку проявившему заботу о товарище, выразившему ему </a:t>
            </a:r>
            <a:r>
              <a:rPr lang="ru-RU" sz="2400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сочувствие, а так же сочувствие родным людям и животным, умение совершать добрые поступки ), </a:t>
            </a:r>
            <a:r>
              <a:rPr lang="ru-RU" sz="24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посредством игровой деятельности.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2800" dirty="0" smtClean="0"/>
          </a:p>
        </p:txBody>
      </p:sp>
      <p:pic>
        <p:nvPicPr>
          <p:cNvPr id="14340" name="Picture 12" descr="солнце-прозрачно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478" y="369888"/>
            <a:ext cx="935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1" descr="0_2d271_a4a4afcc_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8388" y="4868863"/>
            <a:ext cx="10747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2502" y="779463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7281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812890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1369" y="-13899"/>
            <a:ext cx="8229600" cy="114300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FF"/>
                </a:solidFill>
              </a:rPr>
              <a:t>Литература: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Н.Е. </a:t>
            </a:r>
            <a:r>
              <a:rPr lang="ru-RU" sz="1800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Вераксы</a:t>
            </a:r>
            <a:r>
              <a:rPr lang="ru-RU" sz="18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, Т.С. Комаровой, М.А. Васильевой. Примерная  основная  общеобразовательная программа дошкольного образования «От рождения до школы»</a:t>
            </a:r>
            <a:r>
              <a:rPr lang="ru-RU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О.В. Елецкая, Е.Ю. </a:t>
            </a:r>
            <a:r>
              <a:rPr lang="ru-RU" sz="1800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Вареница</a:t>
            </a:r>
            <a:r>
              <a:rPr lang="ru-RU" sz="18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«День за днем говорим и растем: пособие по развитию детей раннего возраста» (М., 2007 г.);</a:t>
            </a:r>
            <a:r>
              <a:rPr lang="ru-RU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Буре Р.С., Социально-нравственное воспитание дошкольников. Методическое пособие. М., 2011г.;</a:t>
            </a:r>
            <a:r>
              <a:rPr lang="ru-RU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Те же, Этические беседы с детьми. Методическое пособие. М., 2010 г.;</a:t>
            </a:r>
            <a:r>
              <a:rPr lang="ru-RU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Веракса</a:t>
            </a:r>
            <a:r>
              <a:rPr lang="ru-RU" sz="18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Н.Е., </a:t>
            </a:r>
            <a:r>
              <a:rPr lang="ru-RU" sz="1800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Веракса</a:t>
            </a:r>
            <a:r>
              <a:rPr lang="ru-RU" sz="18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А.Н., Проектная деятельность дошкольников. Методическое пособие. М., 2008 г.</a:t>
            </a:r>
            <a:r>
              <a:rPr lang="ru-RU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С.А. Козлова «Я-человек». М.»Школьная  пресса».2003</a:t>
            </a:r>
            <a:r>
              <a:rPr lang="ru-RU" sz="1800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.</a:t>
            </a:r>
            <a:br>
              <a:rPr lang="ru-RU" sz="1800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endParaRPr lang="ru-RU" sz="1400" dirty="0" smtClean="0"/>
          </a:p>
        </p:txBody>
      </p:sp>
      <p:pic>
        <p:nvPicPr>
          <p:cNvPr id="14340" name="Picture 12" descr="солнце-прозрачно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478" y="369888"/>
            <a:ext cx="935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1" descr="0_2d271_a4a4afcc_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8388" y="4868863"/>
            <a:ext cx="10747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2502" y="779463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7281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597763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330755" y="1033014"/>
            <a:ext cx="3384376" cy="3980162"/>
          </a:xfrm>
          <a:prstGeom prst="wedgeRoundRectCallout">
            <a:avLst>
              <a:gd name="adj1" fmla="val 63453"/>
              <a:gd name="adj2" fmla="val 36388"/>
              <a:gd name="adj3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253380"/>
            <a:ext cx="33843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  <a:latin typeface="Times New Roman"/>
                <a:ea typeface="Times New Roman"/>
              </a:rPr>
              <a:t>Доброта, доброта,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/>
                <a:ea typeface="Times New Roman"/>
              </a:rPr>
              <a:t>Доброта вам не малость,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/>
                <a:ea typeface="Times New Roman"/>
              </a:rPr>
              <a:t>В доброте есть любовь,</a:t>
            </a:r>
          </a:p>
          <a:p>
            <a:r>
              <a:rPr lang="ru-RU" sz="3200" dirty="0">
                <a:solidFill>
                  <a:srgbClr val="0000FF"/>
                </a:solidFill>
                <a:latin typeface="Times New Roman"/>
                <a:ea typeface="Times New Roman"/>
              </a:rPr>
              <a:t>И, конечно, есть жалость!</a:t>
            </a:r>
            <a:endParaRPr lang="ru-RU" sz="32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10" y="1429058"/>
            <a:ext cx="4250765" cy="3188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47624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— Добрый день! — тебе сказали,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— Добрый день! — ответил ты.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Как две ниточки связали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Теплоты и доброты.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8" y="155679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91" y="1556792"/>
            <a:ext cx="432048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476672"/>
            <a:ext cx="273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Добрым быть совсем не просто,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зависит доброта от роста.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зависит доброта от цвета,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Доброта не пряник, не конфета.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Если доброта, как солнце, светит,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Радуются взрослые и дети.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Наши помощники помогают дворнику на участке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8391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00" y="469210"/>
            <a:ext cx="20856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4" y="2722627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56" y="3356992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dirty="0" smtClean="0"/>
              <a:t>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                                                        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</a:rPr>
              <a:t>Маша, Маша, кушай кашу.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      Кушай </a:t>
            </a:r>
            <a:r>
              <a:rPr lang="ru-RU" sz="1600" b="1" dirty="0" err="1" smtClean="0">
                <a:solidFill>
                  <a:srgbClr val="C00000"/>
                </a:solidFill>
              </a:rPr>
              <a:t>кашу,крошечка</a:t>
            </a:r>
            <a:r>
              <a:rPr lang="ru-RU" sz="1600" b="1" dirty="0" smtClean="0">
                <a:solidFill>
                  <a:srgbClr val="C00000"/>
                </a:solidFill>
              </a:rPr>
              <a:t>, кушай понемножечку.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      За мамочку, за папочку – ложечку за ложечкой!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146" name="Picture 2" descr="C:\Users\User\Desktop\ФОТО для проэкта\IMG_20161117_113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760640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 rot="5400000">
            <a:off x="-288540" y="1304764"/>
            <a:ext cx="4032448" cy="2808312"/>
          </a:xfrm>
          <a:prstGeom prst="wedgeRectCallout">
            <a:avLst>
              <a:gd name="adj1" fmla="val 34539"/>
              <a:gd name="adj2" fmla="val -76904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39204"/>
            <a:ext cx="2520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Но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если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 с </a:t>
            </a:r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другом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худо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,</a:t>
            </a:r>
            <a:b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</a:br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Не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уповай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на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чудо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,</a:t>
            </a:r>
            <a:b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</a:br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Спеши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 к </a:t>
            </a:r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нему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всегда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 </a:t>
            </a:r>
            <a:b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</a:br>
            <a:r>
              <a:rPr lang="en-US" sz="2400" dirty="0" err="1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Дорогою</a:t>
            </a:r>
            <a:r>
              <a:rPr lang="en-US" sz="2400" dirty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haroni" pitchFamily="2" charset="-79"/>
                <a:ea typeface="Calibri"/>
                <a:cs typeface="Aharoni" pitchFamily="2" charset="-79"/>
              </a:rPr>
              <a:t>добра</a:t>
            </a:r>
            <a:r>
              <a:rPr lang="ru-RU" sz="2400" dirty="0" smtClean="0">
                <a:solidFill>
                  <a:srgbClr val="C00000"/>
                </a:solidFill>
                <a:latin typeface="Calibri"/>
                <a:ea typeface="Calibri"/>
                <a:cs typeface="Aharoni" pitchFamily="2" charset="-79"/>
              </a:rPr>
              <a:t>!</a:t>
            </a:r>
            <a:endParaRPr lang="ru-RU" sz="2400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2050" name="Picture 2" descr="C:\Users\User\Desktop\ФОТО для проэкта\SDC16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692697"/>
            <a:ext cx="4496019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76489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652120" y="918012"/>
            <a:ext cx="259228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“СОБРАЛИСЬ ВСЕ ДЕТИ В КРУГ.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– ТВОЙ ДРУГ И ТЫ – МОЙ ДРУГ.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КРЕПКО ЗА РУКИ ВОЗЬМЁМСЯ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ДРУГ ДРУГУ УЛЫБНЁМСЯ.”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2743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744416" cy="42484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Мы для мамочек своих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Нарисуем СЧАСТЬЕ,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Чтоб укрыло их крылом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От бури и ненастья!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User\Desktop\ПРОЕКТ ДОБРЫЕ ЛАДОШКИ\image.jpg"/>
          <p:cNvPicPr>
            <a:picLocks noChangeAspect="1" noChangeArrowheads="1"/>
          </p:cNvPicPr>
          <p:nvPr/>
        </p:nvPicPr>
        <p:blipFill rotWithShape="1">
          <a:blip r:embed="rId2" cstate="print"/>
          <a:srcRect l="1" t="48838" r="-4549"/>
          <a:stretch/>
        </p:blipFill>
        <p:spPr bwMode="auto">
          <a:xfrm>
            <a:off x="3779912" y="2276872"/>
            <a:ext cx="4851170" cy="309634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422" r="41043" b="35429"/>
          <a:stretch/>
        </p:blipFill>
        <p:spPr>
          <a:xfrm>
            <a:off x="3826145" y="34815"/>
            <a:ext cx="4917755" cy="317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1520" y="5445224"/>
            <a:ext cx="8568952" cy="93563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СОЦИАЛЬНО – ЛИЧНОСТНЫЙ ПРОЕКТ </a:t>
            </a:r>
            <a:b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</a:b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«ДОБРЫЕ ЛАДОШКИ»</a:t>
            </a:r>
            <a:r>
              <a:rPr lang="ru-RU" sz="2000" b="1" dirty="0" smtClean="0">
                <a:solidFill>
                  <a:srgbClr val="0000FF"/>
                </a:solidFill>
                <a:latin typeface="Aharoni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latin typeface="Aharoni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haroni"/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es-ES" sz="2000" b="1" cap="all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32656"/>
            <a:ext cx="86044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haroni"/>
              </a:rPr>
              <a:t>Муниципальное бюджетное дошкольное образовательное учреждение «Детский сад№1»</a:t>
            </a:r>
          </a:p>
        </p:txBody>
      </p:sp>
      <p:pic>
        <p:nvPicPr>
          <p:cNvPr id="1027" name="Picture 3" descr="F:\Людмила\2 РИСУНКИ\Новая папка\baby-flinsto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800" y="1713329"/>
            <a:ext cx="1767363" cy="1596008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925798" y="1875235"/>
            <a:ext cx="2667516" cy="1140225"/>
          </a:xfrm>
          <a:prstGeom prst="wedgeRoundRectCallout">
            <a:avLst>
              <a:gd name="adj1" fmla="val -63962"/>
              <a:gd name="adj2" fmla="val 47415"/>
              <a:gd name="adj3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47388" y="21881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FF"/>
                </a:solidFill>
              </a:rPr>
              <a:t>Воспитатель:Баева</a:t>
            </a:r>
            <a:r>
              <a:rPr lang="ru-RU" sz="1600" b="1" dirty="0" smtClean="0">
                <a:solidFill>
                  <a:srgbClr val="0000FF"/>
                </a:solidFill>
              </a:rPr>
              <a:t> А.А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ТИП ПРОЕКТА: </a:t>
            </a: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социально-личностный, общественно-полезный, практико-ориентированный, долгосрочный.</a:t>
            </a:r>
            <a:endParaRPr lang="ru-RU" sz="3200" b="1" dirty="0" smtClean="0">
              <a:ln w="11430">
                <a:solidFill>
                  <a:sysClr val="windowText" lastClr="000000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7052" y="2060848"/>
            <a:ext cx="4438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Эпиграф проекта</a:t>
            </a:r>
            <a:r>
              <a:rPr lang="ru-RU" b="1" dirty="0" smtClean="0">
                <a:solidFill>
                  <a:srgbClr val="0000FF"/>
                </a:solidFill>
              </a:rPr>
              <a:t>:</a:t>
            </a: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Доброта нужна всем людям,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Пусть побольше добрых будет.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Говорят не зря при встрече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«Добрый день» и «Добрый вечер».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не зря ведь есть у нас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Пожеланье «В добрый час».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Доброта – она от века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Украшенье человека!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30" name="Picture 6" descr="F:\Людмила\2 РИСУНКИ\Новая папка\73926491_1c3f8f0bce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857500" cy="29765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2937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ГИПОТЕЗА ПРОЕКТА:</a:t>
            </a:r>
          </a:p>
          <a:p>
            <a:pPr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00FF"/>
                </a:solidFill>
              </a:rPr>
              <a:t>Игра – это школа воспитания. В ней свои «учебные предметы». Одни из них развивают у детей ловкость, меткость, быстроту и силу; другие учат  премудростям жизни, </a:t>
            </a:r>
            <a:r>
              <a:rPr lang="ru-RU" sz="4000" dirty="0" smtClean="0">
                <a:solidFill>
                  <a:srgbClr val="0000FF"/>
                </a:solidFill>
              </a:rPr>
              <a:t>добру </a:t>
            </a:r>
            <a:r>
              <a:rPr lang="ru-RU" sz="4000" dirty="0">
                <a:solidFill>
                  <a:srgbClr val="0000FF"/>
                </a:solidFill>
              </a:rPr>
              <a:t>и </a:t>
            </a:r>
            <a:r>
              <a:rPr lang="ru-RU" sz="4000" dirty="0" smtClean="0">
                <a:solidFill>
                  <a:srgbClr val="0000FF"/>
                </a:solidFill>
              </a:rPr>
              <a:t>справедливости</a:t>
            </a:r>
            <a:r>
              <a:rPr lang="ru-RU" sz="4000" dirty="0" smtClean="0"/>
              <a:t>.</a:t>
            </a:r>
            <a:r>
              <a:rPr lang="ru-RU" sz="4000" dirty="0"/>
              <a:t> </a:t>
            </a:r>
          </a:p>
          <a:p>
            <a:pPr lvl="0" algn="ctr"/>
            <a:endParaRPr lang="ru-RU" sz="4000" b="1" dirty="0" smtClean="0">
              <a:ln w="11430"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>
                <a:solidFill>
                  <a:srgbClr val="0000FF"/>
                </a:solidFill>
              </a:rPr>
              <a:t>Цель проекта:</a:t>
            </a:r>
            <a:r>
              <a:rPr lang="ru-RU" sz="3200" i="1" u="sng" dirty="0">
                <a:solidFill>
                  <a:srgbClr val="0000FF"/>
                </a:solidFill>
              </a:rPr>
              <a:t> </a:t>
            </a:r>
            <a:r>
              <a:rPr lang="ru-RU" sz="3200" i="1" dirty="0">
                <a:solidFill>
                  <a:srgbClr val="0000FF"/>
                </a:solidFill>
              </a:rPr>
              <a:t>Приобщать </a:t>
            </a:r>
            <a:r>
              <a:rPr lang="ru-RU" sz="3200" i="1" dirty="0" smtClean="0">
                <a:solidFill>
                  <a:srgbClr val="0000FF"/>
                </a:solidFill>
              </a:rPr>
              <a:t> </a:t>
            </a:r>
            <a:r>
              <a:rPr lang="ru-RU" sz="3200" i="1" dirty="0">
                <a:solidFill>
                  <a:srgbClr val="0000FF"/>
                </a:solidFill>
              </a:rPr>
              <a:t>к социокультурным   ценностям, дошкольников,  посредством игровой деятельности</a:t>
            </a:r>
            <a:r>
              <a:rPr lang="ru-RU" sz="3200" b="1" i="1" dirty="0">
                <a:solidFill>
                  <a:srgbClr val="0000FF"/>
                </a:solidFill>
              </a:rPr>
              <a:t>: </a:t>
            </a:r>
            <a:r>
              <a:rPr lang="ru-RU" sz="3200" i="1" dirty="0">
                <a:solidFill>
                  <a:srgbClr val="0000FF"/>
                </a:solidFill>
              </a:rPr>
              <a:t> научить совершать добрые поступки</a:t>
            </a:r>
            <a:r>
              <a:rPr lang="ru-RU" sz="3200" i="1" dirty="0" smtClean="0">
                <a:solidFill>
                  <a:srgbClr val="0000FF"/>
                </a:solidFill>
              </a:rPr>
              <a:t>, </a:t>
            </a:r>
            <a:r>
              <a:rPr lang="ru-RU" sz="3200" i="1" dirty="0">
                <a:solidFill>
                  <a:srgbClr val="0000FF"/>
                </a:solidFill>
              </a:rPr>
              <a:t>развивать эмоции, мотивы, способствовать формированию коммуникативных </a:t>
            </a:r>
            <a:r>
              <a:rPr lang="ru-RU" sz="3200" i="1" dirty="0" smtClean="0">
                <a:solidFill>
                  <a:srgbClr val="0000FF"/>
                </a:solidFill>
              </a:rPr>
              <a:t>умений, уважение </a:t>
            </a:r>
            <a:r>
              <a:rPr lang="ru-RU" sz="3200" i="1" dirty="0">
                <a:solidFill>
                  <a:srgbClr val="0000FF"/>
                </a:solidFill>
              </a:rPr>
              <a:t>к окружающим людям, побуждать к положительным поступкам и </a:t>
            </a:r>
            <a:r>
              <a:rPr lang="ru-RU" sz="3200" i="1" dirty="0" smtClean="0">
                <a:solidFill>
                  <a:srgbClr val="0000FF"/>
                </a:solidFill>
              </a:rPr>
              <a:t>делам.</a:t>
            </a:r>
            <a:endParaRPr lang="ru-RU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822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Задачи проекта: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>
                <a:solidFill>
                  <a:srgbClr val="0000FF"/>
                </a:solidFill>
              </a:rPr>
              <a:t>     Развивать эмоции и мотивы, способствующие формированию социально – коммуникативных умений и навыков; уважения к окружающим людям;</a:t>
            </a:r>
          </a:p>
          <a:p>
            <a:r>
              <a:rPr lang="ru-RU" dirty="0">
                <a:solidFill>
                  <a:srgbClr val="0000FF"/>
                </a:solidFill>
              </a:rPr>
              <a:t>Способствовать  социально -  коммуникативному развитию  (развитию общения, нравственному воспитанию) 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0000FF"/>
                </a:solidFill>
              </a:rPr>
              <a:t>дошкольников путем расширения кругозора детей и обогащения словарного запаса речи детей;</a:t>
            </a:r>
          </a:p>
          <a:p>
            <a:r>
              <a:rPr lang="ru-RU" dirty="0">
                <a:solidFill>
                  <a:srgbClr val="0000FF"/>
                </a:solidFill>
              </a:rPr>
              <a:t> Воспитывать гуманное, эмоционально-положительное, бережное отношение как к себе, так и к окружающим людям и ко всему окружающему миру ребенка;</a:t>
            </a:r>
          </a:p>
          <a:p>
            <a:r>
              <a:rPr lang="ru-RU" dirty="0">
                <a:solidFill>
                  <a:srgbClr val="0000FF"/>
                </a:solidFill>
              </a:rPr>
              <a:t>  Содействовать накоплению опыта доброжелательных взаимоотношений со сверстниками (привлечение внимания к ребенку проявившему заботу о товарище, выразившему ему сочувствие, доброту).</a:t>
            </a:r>
          </a:p>
          <a:p>
            <a:r>
              <a:rPr lang="ru-RU" dirty="0">
                <a:solidFill>
                  <a:srgbClr val="0000FF"/>
                </a:solidFill>
              </a:rPr>
              <a:t>     Уточнить представления детей о добрых и злых поступках и их последствиях.</a:t>
            </a:r>
          </a:p>
          <a:p>
            <a:r>
              <a:rPr lang="ru-RU" dirty="0">
                <a:solidFill>
                  <a:srgbClr val="0000FF"/>
                </a:solidFill>
              </a:rPr>
              <a:t>     Побуждать детей к положительным поступкам и делам;</a:t>
            </a:r>
          </a:p>
          <a:p>
            <a:r>
              <a:rPr lang="ru-RU" dirty="0">
                <a:solidFill>
                  <a:srgbClr val="0000FF"/>
                </a:solidFill>
              </a:rPr>
              <a:t>     Воспитывать отрицательное отношение к грубости.</a:t>
            </a:r>
          </a:p>
        </p:txBody>
      </p:sp>
    </p:spTree>
    <p:extLst>
      <p:ext uri="{BB962C8B-B14F-4D97-AF65-F5344CB8AC3E}">
        <p14:creationId xmlns:p14="http://schemas.microsoft.com/office/powerpoint/2010/main" val="40912919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Актуальность проекта:</a:t>
            </a:r>
            <a:r>
              <a:rPr lang="ru-RU" sz="2400" i="1" dirty="0">
                <a:solidFill>
                  <a:srgbClr val="0000FF"/>
                </a:solidFill>
              </a:rPr>
              <a:t> Социально-коммуникативное развитие дошкольников происходит через игру как ведущую детскую деятельность. Общение является важным элементом любой игры. Игра дает детям возможность воспроизвести взрослый мир и участвовать в воображаемой социальной жизни. В игре  открываются большие возможности воспитания таких качеств как доброжелательность, вежливость, заботливость, любовь к  ближнему. И наша задача – правильно и умело помочь детям приобрести в игре необходимые социальные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263051967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1369" y="188640"/>
            <a:ext cx="7957095" cy="1170147"/>
          </a:xfrm>
        </p:spPr>
        <p:txBody>
          <a:bodyPr/>
          <a:lstStyle/>
          <a:p>
            <a:pPr algn="ctr" eaLnBrk="1" hangingPunct="1"/>
            <a:r>
              <a:rPr lang="ru-RU" sz="4000" i="1" dirty="0" smtClean="0">
                <a:solidFill>
                  <a:srgbClr val="0000FF"/>
                </a:solidFill>
              </a:rPr>
              <a:t>Этапы проекта</a:t>
            </a:r>
            <a:br>
              <a:rPr lang="ru-RU" sz="4000" i="1" dirty="0" smtClean="0">
                <a:solidFill>
                  <a:srgbClr val="0000FF"/>
                </a:solidFill>
              </a:rPr>
            </a:br>
            <a:endParaRPr lang="ru-RU" sz="4000" i="1" dirty="0" smtClean="0">
              <a:solidFill>
                <a:srgbClr val="0000FF"/>
              </a:solidFill>
            </a:endParaRPr>
          </a:p>
        </p:txBody>
      </p:sp>
      <p:pic>
        <p:nvPicPr>
          <p:cNvPr id="14340" name="Picture 12" descr="солнце-прозрачно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9888"/>
            <a:ext cx="935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1" descr="0_2d271_a4a4afcc_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8388" y="4868863"/>
            <a:ext cx="10747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6064" y="835568"/>
            <a:ext cx="627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1.Подготовительно – </a:t>
            </a:r>
            <a:r>
              <a:rPr lang="ru-RU" sz="2400" b="1" i="1" dirty="0" smtClean="0">
                <a:solidFill>
                  <a:srgbClr val="0000FF"/>
                </a:solidFill>
              </a:rPr>
              <a:t>теоритический</a:t>
            </a:r>
            <a:endParaRPr lang="ru-RU" sz="2400" i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7281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71097"/>
              </p:ext>
            </p:extLst>
          </p:nvPr>
        </p:nvGraphicFramePr>
        <p:xfrm>
          <a:off x="323850" y="1654718"/>
          <a:ext cx="8378946" cy="3430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8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5027">
                <a:tc>
                  <a:txBody>
                    <a:bodyPr/>
                    <a:lstStyle/>
                    <a:p>
                      <a:r>
                        <a:rPr lang="ru-RU" sz="28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Введение в проект</a:t>
                      </a:r>
                      <a:endParaRPr lang="ru-RU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 родителями</a:t>
                      </a:r>
                      <a:endParaRPr lang="ru-RU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5439">
                <a:tc>
                  <a:txBody>
                    <a:bodyPr/>
                    <a:lstStyle/>
                    <a:p>
                      <a:pPr lvl="0"/>
                      <a:r>
                        <a:rPr lang="ru-RU" sz="160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-Подготовка необходимого материала для реализации проекта;</a:t>
                      </a:r>
                      <a:endParaRPr lang="ru-RU" sz="1600" i="1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lvl="0"/>
                      <a:r>
                        <a:rPr lang="ru-RU" sz="160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-Подбор и изучение научной литературы и ФГОС по данному вопросу;</a:t>
                      </a:r>
                      <a:endParaRPr lang="ru-RU" sz="1600" i="1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lvl="0"/>
                      <a:r>
                        <a:rPr lang="ru-RU" sz="160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-Оценивание. Дидактическая игра «Добрый или злой» (задача: оценить героя из мультфильма, сказки);</a:t>
                      </a:r>
                      <a:endParaRPr lang="ru-RU" sz="1600" i="1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lvl="0"/>
                      <a:r>
                        <a:rPr lang="ru-RU" sz="160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-Вызвать у детей желание совершать добрые поступки;</a:t>
                      </a:r>
                      <a:endParaRPr lang="ru-RU" sz="1600" i="1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endParaRPr lang="ru-RU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-Анкетирование родителей на тему «Что такое доброта»;</a:t>
                      </a:r>
                      <a:endParaRPr lang="ru-RU" sz="1600" i="1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ru-RU" sz="160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-Консультация для родителей «Приобщение к социокультурным  ценностям дошкольников».</a:t>
                      </a:r>
                      <a:endParaRPr lang="ru-RU" sz="16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06695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1369" y="-13899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0000FF"/>
                </a:solidFill>
              </a:rPr>
              <a:t>Этапы проекта</a:t>
            </a:r>
          </a:p>
        </p:txBody>
      </p:sp>
      <p:pic>
        <p:nvPicPr>
          <p:cNvPr id="14340" name="Picture 12" descr="солнце-прозрачно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9888"/>
            <a:ext cx="935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1" descr="0_2d271_a4a4afcc_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8388" y="4868863"/>
            <a:ext cx="10747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785298"/>
            <a:ext cx="449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2.Основной – практический.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7281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70468"/>
              </p:ext>
            </p:extLst>
          </p:nvPr>
        </p:nvGraphicFramePr>
        <p:xfrm>
          <a:off x="323850" y="1367784"/>
          <a:ext cx="8378946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8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70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(обучающая деятельность)</a:t>
                      </a:r>
                      <a:endParaRPr lang="ru-RU" sz="2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(продуктивная деятельность)</a:t>
                      </a:r>
                      <a:endParaRPr lang="ru-RU" sz="2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7232"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-Чтение различной художественной литературы по теме «Доброта», обсуждение поступков героев, , разучивание и чтение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 песенки, прибаутки, переклички).</a:t>
                      </a:r>
                      <a:endParaRPr lang="ru-RU" sz="1400" dirty="0" smtClean="0">
                        <a:effectLst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-Дидактические игры, игры- забавы: «Кто у нас хороший, кто у нас пригожий?», «Все мы рады» «Здравствуйте»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Хороводная игра «Каравай»</a:t>
                      </a:r>
                      <a:endParaRPr lang="ru-RU" sz="1400" dirty="0" smtClean="0">
                        <a:effectLst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-Игровые ситуации , беседы. «Как  порадовать маму», «Поможем Мишке».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-Этюды «Улыбнемся друг другу», «Добрые ладошки»;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Коллективная работа «Птица –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Счастья для мамы»,нарисованная ладошками детей.</a:t>
                      </a:r>
                      <a:endParaRPr lang="ru-RU" sz="1400" dirty="0" smtClean="0">
                        <a:effectLst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-Фотовыставка «Наши добрые дела»</a:t>
                      </a:r>
                      <a:endParaRPr lang="ru-RU" sz="1400" dirty="0" smtClean="0">
                        <a:effectLst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-«Цветок для мамы» (аппликация);</a:t>
                      </a:r>
                      <a:endParaRPr lang="ru-RU" sz="1400" dirty="0" smtClean="0">
                        <a:effectLst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-Игровая ситуация «Помогаем помощнику воспитателя»</a:t>
                      </a:r>
                      <a:endParaRPr lang="ru-RU" sz="1400" dirty="0" smtClean="0">
                        <a:effectLst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-«Как друг другу помогаем» (работа в парах);</a:t>
                      </a:r>
                      <a:endParaRPr lang="ru-RU" sz="1400" dirty="0" smtClean="0">
                        <a:effectLst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-Оформление фотовыставки «Наши добрые дела»;</a:t>
                      </a:r>
                      <a:endParaRPr lang="ru-RU" sz="1400" dirty="0" smtClean="0">
                        <a:effectLst/>
                      </a:endParaRPr>
                    </a:p>
                    <a:p>
                      <a:pPr lvl="0"/>
                      <a:endParaRPr lang="ru-RU" sz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62334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476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Diseño predeterminado</vt:lpstr>
      <vt:lpstr>ПРОЕКТ  «ДОБРЫЕ ЛАДОШКИ»</vt:lpstr>
      <vt:lpstr>СОЦИАЛЬНО – ЛИЧНОСТНЫЙ ПРОЕКТ  «ДОБРЫЕ ЛАДОШКИ»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проекта </vt:lpstr>
      <vt:lpstr>Этапы проекта</vt:lpstr>
      <vt:lpstr>Этапы проекта</vt:lpstr>
      <vt:lpstr>     Итоги реализации проекта.  Накоплению опыта доброжелательных взаимоотношений со сверстниками (привлечение внимания к ребенку проявившему заботу о товарище, выразившему ему сочувствие, а так же сочувствие родным людям и животным, умение совершать добрые поступки ), посредством игровой деятельности. </vt:lpstr>
      <vt:lpstr>       Литература: Н.Е. Вераксы, Т.С. Комаровой, М.А. Васильевой. Примерная  основная  общеобразовательная программа дошкольного образования «От рождения до школы»  О.В. Елецкая, Е.Ю. Вареница «День за днем говорим и растем: пособие по развитию детей раннего возраста» (М., 2007 г.); Буре Р.С., Социально-нравственное воспитание дошкольников. Методическое пособие. М., 2011г.; Те же, Этические беседы с детьми. Методическое пособие. М., 2010 г.; Веракса Н.Е., Веракса А.Н., Проектная деятельность дошкольников. Методическое пособие. М., 2008 г. С.А. Козлова «Я-человек». М.»Школьная  пресса».2003.      </vt:lpstr>
      <vt:lpstr>Презентация PowerPoint</vt:lpstr>
      <vt:lpstr>— Добрый день! — тебе сказали, — Добрый день! — ответил ты. Как две ниточки связали Теплоты и доброты.</vt:lpstr>
      <vt:lpstr>Презентация PowerPoint</vt:lpstr>
      <vt:lpstr>                                                                                                                                                                   Маша, Маша, кушай кашу.                                                 Кушай кашу,крошечка, кушай понемножечку.                                                 За мамочку, за папочку – ложечку за ложечкой!                                                     </vt:lpstr>
      <vt:lpstr>Презентация PowerPoint</vt:lpstr>
      <vt:lpstr>Презентация PowerPoint</vt:lpstr>
      <vt:lpstr>Мы для мамочек своих  Нарисуем СЧАСТЬЕ, Чтоб укрыло их крылом От бури и ненастья!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Призентация проекта : «наши добрые ладошки»</dc:title>
  <dc:creator>Mariajose</dc:creator>
  <cp:lastModifiedBy>Домашний</cp:lastModifiedBy>
  <cp:revision>816</cp:revision>
  <dcterms:created xsi:type="dcterms:W3CDTF">2010-05-23T14:28:12Z</dcterms:created>
  <dcterms:modified xsi:type="dcterms:W3CDTF">2020-04-06T17:34:14Z</dcterms:modified>
</cp:coreProperties>
</file>